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58" r:id="rId3"/>
  </p:sldMasterIdLst>
  <p:notesMasterIdLst>
    <p:notesMasterId r:id="rId33"/>
  </p:notesMasterIdLst>
  <p:sldIdLst>
    <p:sldId id="256" r:id="rId4"/>
    <p:sldId id="301" r:id="rId5"/>
    <p:sldId id="302" r:id="rId6"/>
    <p:sldId id="303" r:id="rId7"/>
    <p:sldId id="307" r:id="rId8"/>
    <p:sldId id="315" r:id="rId9"/>
    <p:sldId id="308" r:id="rId10"/>
    <p:sldId id="257" r:id="rId11"/>
    <p:sldId id="273" r:id="rId12"/>
    <p:sldId id="274" r:id="rId13"/>
    <p:sldId id="314" r:id="rId14"/>
    <p:sldId id="286" r:id="rId15"/>
    <p:sldId id="285" r:id="rId16"/>
    <p:sldId id="258" r:id="rId17"/>
    <p:sldId id="312" r:id="rId18"/>
    <p:sldId id="313" r:id="rId19"/>
    <p:sldId id="311" r:id="rId20"/>
    <p:sldId id="275" r:id="rId21"/>
    <p:sldId id="289" r:id="rId22"/>
    <p:sldId id="299" r:id="rId23"/>
    <p:sldId id="297" r:id="rId24"/>
    <p:sldId id="300" r:id="rId25"/>
    <p:sldId id="298" r:id="rId26"/>
    <p:sldId id="305" r:id="rId27"/>
    <p:sldId id="306" r:id="rId28"/>
    <p:sldId id="290" r:id="rId29"/>
    <p:sldId id="291" r:id="rId30"/>
    <p:sldId id="276" r:id="rId31"/>
    <p:sldId id="262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40" y="-1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13C1144-1813-4DF4-BBE2-5C1043A7998C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5E33CCA-36A1-4A94-B788-AF068CDC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1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1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02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99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87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9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F54E14F-0347-4B4B-B53E-EC9C0FFD8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73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blue box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096963"/>
            <a:ext cx="887095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36525" y="138113"/>
            <a:ext cx="2973388" cy="914400"/>
          </a:xfrm>
          <a:prstGeom prst="rect">
            <a:avLst/>
          </a:prstGeom>
          <a:solidFill>
            <a:srgbClr val="A9CB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154363" y="138113"/>
            <a:ext cx="5853112" cy="914400"/>
          </a:xfrm>
          <a:prstGeom prst="rect">
            <a:avLst/>
          </a:prstGeom>
          <a:solidFill>
            <a:srgbClr val="C5D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pic>
        <p:nvPicPr>
          <p:cNvPr id="7" name="Picture 13" descr="caduc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096963"/>
            <a:ext cx="301783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P_OSOB_ACS_FL_right_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5645150"/>
            <a:ext cx="52689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19488" y="5778500"/>
            <a:ext cx="4076700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05050" y="1543050"/>
            <a:ext cx="6430963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74938" y="3298825"/>
            <a:ext cx="5692775" cy="1273175"/>
          </a:xfrm>
        </p:spPr>
        <p:txBody>
          <a:bodyPr/>
          <a:lstStyle>
            <a:lvl1pPr marL="0" indent="0" algn="ctr">
              <a:buFont typeface="Wingdings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18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F54E14F-0347-4B4B-B53E-EC9C0FFD8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733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blue box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096963"/>
            <a:ext cx="887095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36525" y="138113"/>
            <a:ext cx="2973388" cy="914400"/>
          </a:xfrm>
          <a:prstGeom prst="rect">
            <a:avLst/>
          </a:prstGeom>
          <a:solidFill>
            <a:srgbClr val="A9CB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154363" y="138113"/>
            <a:ext cx="5853112" cy="914400"/>
          </a:xfrm>
          <a:prstGeom prst="rect">
            <a:avLst/>
          </a:prstGeom>
          <a:solidFill>
            <a:srgbClr val="C5D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pic>
        <p:nvPicPr>
          <p:cNvPr id="7" name="Picture 13" descr="caduc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096963"/>
            <a:ext cx="301783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P_OSOB_ACS_FL_right_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5645150"/>
            <a:ext cx="52689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19488" y="5778500"/>
            <a:ext cx="4076700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05050" y="1543050"/>
            <a:ext cx="6430963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74938" y="3298825"/>
            <a:ext cx="5692775" cy="1273175"/>
          </a:xfrm>
        </p:spPr>
        <p:txBody>
          <a:bodyPr/>
          <a:lstStyle>
            <a:lvl1pPr marL="0" indent="0" algn="ctr">
              <a:buFont typeface="Wingdings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18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791200"/>
            <a:ext cx="3429000" cy="83153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7094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vert blue bo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7" r="33417"/>
          <a:stretch>
            <a:fillRect/>
          </a:stretch>
        </p:blipFill>
        <p:spPr bwMode="auto">
          <a:xfrm>
            <a:off x="136525" y="2041525"/>
            <a:ext cx="90963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138113"/>
            <a:ext cx="77247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228725"/>
            <a:ext cx="77247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A21C797-3228-472B-A160-58FC31AD2EB7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2" name="Group 9"/>
          <p:cNvGrpSpPr>
            <a:grpSpLocks/>
          </p:cNvGrpSpPr>
          <p:nvPr/>
        </p:nvGrpSpPr>
        <p:grpSpPr bwMode="auto">
          <a:xfrm>
            <a:off x="136525" y="138113"/>
            <a:ext cx="904875" cy="1863725"/>
            <a:chOff x="86" y="87"/>
            <a:chExt cx="570" cy="1174"/>
          </a:xfrm>
        </p:grpSpPr>
        <p:sp>
          <p:nvSpPr>
            <p:cNvPr id="1034" name="Rectangle 7"/>
            <p:cNvSpPr>
              <a:spLocks noChangeArrowheads="1"/>
            </p:cNvSpPr>
            <p:nvPr userDrawn="1"/>
          </p:nvSpPr>
          <p:spPr bwMode="auto">
            <a:xfrm>
              <a:off x="86" y="87"/>
              <a:ext cx="570" cy="570"/>
            </a:xfrm>
            <a:prstGeom prst="rect">
              <a:avLst/>
            </a:prstGeom>
            <a:solidFill>
              <a:srgbClr val="C5D9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  <p:sp>
          <p:nvSpPr>
            <p:cNvPr id="1035" name="Rectangle 8"/>
            <p:cNvSpPr>
              <a:spLocks noChangeArrowheads="1"/>
            </p:cNvSpPr>
            <p:nvPr userDrawn="1"/>
          </p:nvSpPr>
          <p:spPr bwMode="auto">
            <a:xfrm>
              <a:off x="86" y="691"/>
              <a:ext cx="570" cy="570"/>
            </a:xfrm>
            <a:prstGeom prst="rect">
              <a:avLst/>
            </a:prstGeom>
            <a:solidFill>
              <a:srgbClr val="A9C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</p:grpSp>
      <p:pic>
        <p:nvPicPr>
          <p:cNvPr id="1033" name="Picture 15" descr="caduceus 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t="12878" r="44452" b="2455"/>
          <a:stretch>
            <a:fillRect/>
          </a:stretch>
        </p:blipFill>
        <p:spPr bwMode="auto">
          <a:xfrm>
            <a:off x="136525" y="2014538"/>
            <a:ext cx="911225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87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Font typeface="Wingdings" pitchFamily="2" charset="2"/>
        <a:buChar char="§"/>
        <a:defRPr sz="32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90000"/>
        <a:buFont typeface="Wingdings" panose="05000000000000000000" pitchFamily="2" charset="2"/>
        <a:buChar char="§"/>
        <a:defRPr sz="2800">
          <a:solidFill>
            <a:srgbClr val="000000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400">
          <a:solidFill>
            <a:srgbClr val="000000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70000"/>
        <a:buFont typeface="Wingdings" panose="05000000000000000000" pitchFamily="2" charset="2"/>
        <a:buChar char="§"/>
        <a:defRPr sz="2000">
          <a:solidFill>
            <a:srgbClr val="000000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60000"/>
        <a:buFont typeface="Wingdings" panose="05000000000000000000" pitchFamily="2" charset="2"/>
        <a:buChar char="§"/>
        <a:defRPr sz="2000">
          <a:solidFill>
            <a:srgbClr val="000000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60000"/>
        <a:buFont typeface="Wingdings" charset="2"/>
        <a:buChar char="§"/>
        <a:defRPr sz="2000">
          <a:solidFill>
            <a:srgbClr val="000000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60000"/>
        <a:buFont typeface="Wingdings" charset="2"/>
        <a:buChar char="§"/>
        <a:defRPr sz="2000">
          <a:solidFill>
            <a:srgbClr val="000000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60000"/>
        <a:buFont typeface="Wingdings" charset="2"/>
        <a:buChar char="§"/>
        <a:defRPr sz="2000">
          <a:solidFill>
            <a:srgbClr val="000000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60000"/>
        <a:buFont typeface="Wingdings" charset="2"/>
        <a:buChar char="§"/>
        <a:defRPr sz="2000"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vert blue b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7" r="33417"/>
          <a:stretch>
            <a:fillRect/>
          </a:stretch>
        </p:blipFill>
        <p:spPr bwMode="auto">
          <a:xfrm>
            <a:off x="136525" y="2041525"/>
            <a:ext cx="90963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138113"/>
            <a:ext cx="77247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228725"/>
            <a:ext cx="77247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A21C797-3228-472B-A160-58FC31AD2EB7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2" name="Group 9"/>
          <p:cNvGrpSpPr>
            <a:grpSpLocks/>
          </p:cNvGrpSpPr>
          <p:nvPr/>
        </p:nvGrpSpPr>
        <p:grpSpPr bwMode="auto">
          <a:xfrm>
            <a:off x="136525" y="138113"/>
            <a:ext cx="904875" cy="1863725"/>
            <a:chOff x="86" y="87"/>
            <a:chExt cx="570" cy="1174"/>
          </a:xfrm>
        </p:grpSpPr>
        <p:sp>
          <p:nvSpPr>
            <p:cNvPr id="1034" name="Rectangle 7"/>
            <p:cNvSpPr>
              <a:spLocks noChangeArrowheads="1"/>
            </p:cNvSpPr>
            <p:nvPr userDrawn="1"/>
          </p:nvSpPr>
          <p:spPr bwMode="auto">
            <a:xfrm>
              <a:off x="86" y="87"/>
              <a:ext cx="570" cy="570"/>
            </a:xfrm>
            <a:prstGeom prst="rect">
              <a:avLst/>
            </a:prstGeom>
            <a:solidFill>
              <a:srgbClr val="C5D9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  <p:sp>
          <p:nvSpPr>
            <p:cNvPr id="1035" name="Rectangle 8"/>
            <p:cNvSpPr>
              <a:spLocks noChangeArrowheads="1"/>
            </p:cNvSpPr>
            <p:nvPr userDrawn="1"/>
          </p:nvSpPr>
          <p:spPr bwMode="auto">
            <a:xfrm>
              <a:off x="86" y="691"/>
              <a:ext cx="570" cy="570"/>
            </a:xfrm>
            <a:prstGeom prst="rect">
              <a:avLst/>
            </a:prstGeom>
            <a:solidFill>
              <a:srgbClr val="A9C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</p:grpSp>
      <p:pic>
        <p:nvPicPr>
          <p:cNvPr id="1033" name="Picture 15" descr="caduceus 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t="12878" r="44452" b="2455"/>
          <a:stretch>
            <a:fillRect/>
          </a:stretch>
        </p:blipFill>
        <p:spPr bwMode="auto">
          <a:xfrm>
            <a:off x="136525" y="2014538"/>
            <a:ext cx="911225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50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Font typeface="Wingdings" pitchFamily="2" charset="2"/>
        <a:buChar char="§"/>
        <a:defRPr sz="32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90000"/>
        <a:buFont typeface="Wingdings" panose="05000000000000000000" pitchFamily="2" charset="2"/>
        <a:buChar char="§"/>
        <a:defRPr sz="2800">
          <a:solidFill>
            <a:srgbClr val="000000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400">
          <a:solidFill>
            <a:srgbClr val="000000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70000"/>
        <a:buFont typeface="Wingdings" panose="05000000000000000000" pitchFamily="2" charset="2"/>
        <a:buChar char="§"/>
        <a:defRPr sz="2000">
          <a:solidFill>
            <a:srgbClr val="000000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60000"/>
        <a:buFont typeface="Wingdings" panose="05000000000000000000" pitchFamily="2" charset="2"/>
        <a:buChar char="§"/>
        <a:defRPr sz="2000">
          <a:solidFill>
            <a:srgbClr val="000000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60000"/>
        <a:buFont typeface="Wingdings" charset="2"/>
        <a:buChar char="§"/>
        <a:defRPr sz="2000">
          <a:solidFill>
            <a:srgbClr val="000000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60000"/>
        <a:buFont typeface="Wingdings" charset="2"/>
        <a:buChar char="§"/>
        <a:defRPr sz="2000">
          <a:solidFill>
            <a:srgbClr val="000000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60000"/>
        <a:buFont typeface="Wingdings" charset="2"/>
        <a:buChar char="§"/>
        <a:defRPr sz="2000">
          <a:solidFill>
            <a:srgbClr val="000000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lnSpc>
          <a:spcPct val="95000"/>
        </a:lnSpc>
        <a:spcBef>
          <a:spcPct val="20000"/>
        </a:spcBef>
        <a:spcAft>
          <a:spcPct val="10000"/>
        </a:spcAft>
        <a:buClr>
          <a:schemeClr val="folHlink"/>
        </a:buClr>
        <a:buSzPct val="60000"/>
        <a:buFont typeface="Wingdings" charset="2"/>
        <a:buChar char="§"/>
        <a:defRPr sz="2000"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Long Island Population Health Improvement Project</a:t>
            </a:r>
            <a:br>
              <a:rPr lang="en-US" smtClean="0"/>
            </a:br>
            <a:r>
              <a:rPr lang="en-US" smtClean="0"/>
              <a:t>(LIPHIP)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March 17, 2016</a:t>
            </a:r>
            <a:endParaRPr lang="en-US" dirty="0"/>
          </a:p>
        </p:txBody>
      </p:sp>
      <p:pic>
        <p:nvPicPr>
          <p:cNvPr id="1026" name="Picture 2" descr="C:\Users\sravenhall\AppData\Local\Microsoft\Windows\Temporary Internet Files\Content.IE5\X430341K\Shamrock-Green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9889">
            <a:off x="6524111" y="3158450"/>
            <a:ext cx="1638245" cy="136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ravenhall\AppData\Local\Microsoft\Windows\Temporary Internet Files\Content.IE5\X430341K\Shamrock-Green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8945">
            <a:off x="1010123" y="3353089"/>
            <a:ext cx="1638245" cy="136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18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LIHC/PHIP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Public Education, Outreach &amp; Community Engagement (PECE)</a:t>
            </a:r>
          </a:p>
          <a:p>
            <a:pPr lvl="1"/>
            <a:r>
              <a:rPr lang="en-US" dirty="0" smtClean="0"/>
              <a:t>Website re-launch-Consumer Facing Pages</a:t>
            </a:r>
          </a:p>
          <a:p>
            <a:pPr lvl="1"/>
            <a:r>
              <a:rPr lang="en-US" dirty="0" smtClean="0"/>
              <a:t>Physician Mailing</a:t>
            </a:r>
          </a:p>
          <a:p>
            <a:pPr lvl="1"/>
            <a:r>
              <a:rPr lang="en-US" dirty="0" smtClean="0"/>
              <a:t>Parks RX Program</a:t>
            </a:r>
          </a:p>
          <a:p>
            <a:pPr lvl="1"/>
            <a:r>
              <a:rPr lang="en-US" dirty="0"/>
              <a:t>National Walking Day-April 6, </a:t>
            </a:r>
            <a:r>
              <a:rPr lang="en-US" dirty="0" smtClean="0"/>
              <a:t>2016</a:t>
            </a:r>
          </a:p>
          <a:p>
            <a:pPr lvl="1"/>
            <a:r>
              <a:rPr lang="en-US" dirty="0" smtClean="0"/>
              <a:t>Promotional Resource </a:t>
            </a:r>
            <a:r>
              <a:rPr lang="en-US" smtClean="0"/>
              <a:t>Gathering Survey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48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/>
          <p:cNvSpPr/>
          <p:nvPr/>
        </p:nvSpPr>
        <p:spPr>
          <a:xfrm>
            <a:off x="1981200" y="5257800"/>
            <a:ext cx="4800600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495800" cy="645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85009"/>
            <a:ext cx="2242767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2896">
            <a:off x="3871652" y="903697"/>
            <a:ext cx="4886392" cy="225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787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Association for Mental Health &amp; Wellness: First Aid Training</a:t>
            </a:r>
            <a:endParaRPr lang="en-US" dirty="0"/>
          </a:p>
        </p:txBody>
      </p:sp>
      <p:sp useBgFill="1">
        <p:nvSpPr>
          <p:cNvPr id="4" name="Rounded Rectangle 3"/>
          <p:cNvSpPr/>
          <p:nvPr/>
        </p:nvSpPr>
        <p:spPr>
          <a:xfrm>
            <a:off x="1981200" y="5562600"/>
            <a:ext cx="4876800" cy="12954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Report from Participants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8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LIHC/PHIP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Culturally and Linguistically Appropriate Services – CLAS Train the Trainer Sessions</a:t>
            </a:r>
          </a:p>
          <a:p>
            <a:r>
              <a:rPr lang="en-US" dirty="0" smtClean="0"/>
              <a:t>Alignment with Nassau-Queens PPS and Suffolk Care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77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Wellness Portal: Complementary Training Session</a:t>
            </a:r>
          </a:p>
          <a:p>
            <a:r>
              <a:rPr lang="en-US" dirty="0" smtClean="0"/>
              <a:t>PQI Data for Hospitals</a:t>
            </a:r>
          </a:p>
          <a:p>
            <a:r>
              <a:rPr lang="en-US" dirty="0" smtClean="0"/>
              <a:t>MapInfo</a:t>
            </a:r>
          </a:p>
          <a:p>
            <a:r>
              <a:rPr lang="en-US" dirty="0" smtClean="0"/>
              <a:t>Vital Statistics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6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PQI 92: Nassau County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08100"/>
            <a:ext cx="7848600" cy="537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172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PQI 92: Suffolk County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924800" cy="546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324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PHIP Workgroups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Public Education Outreach and Community Engagement</a:t>
            </a:r>
          </a:p>
          <a:p>
            <a:r>
              <a:rPr lang="en-US" sz="2800" dirty="0" smtClean="0"/>
              <a:t>Academic Partners</a:t>
            </a:r>
          </a:p>
          <a:p>
            <a:r>
              <a:rPr lang="en-US" sz="2800" dirty="0" smtClean="0"/>
              <a:t>Data Analysis</a:t>
            </a:r>
          </a:p>
          <a:p>
            <a:r>
              <a:rPr lang="en-US" sz="2800" dirty="0" smtClean="0"/>
              <a:t>Nutrition and Wellness/Complete Streets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PHIP-led workgroups:</a:t>
            </a:r>
            <a:endParaRPr lang="en-US" sz="2400" dirty="0"/>
          </a:p>
          <a:p>
            <a:r>
              <a:rPr lang="en-US" sz="2400" dirty="0" smtClean="0"/>
              <a:t>CLAS/Workforce</a:t>
            </a:r>
          </a:p>
          <a:p>
            <a:r>
              <a:rPr lang="en-US" sz="2400" dirty="0" smtClean="0"/>
              <a:t>Industry Partners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014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Community Needs Assessments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Prevention Agenda Survey for Community Members</a:t>
            </a:r>
          </a:p>
          <a:p>
            <a:pPr lvl="1"/>
            <a:r>
              <a:rPr lang="en-US" dirty="0" smtClean="0"/>
              <a:t>Report on Data Analysis: March 30, 2016</a:t>
            </a:r>
          </a:p>
          <a:p>
            <a:pPr lvl="1"/>
            <a:r>
              <a:rPr lang="en-US" dirty="0" smtClean="0"/>
              <a:t>Please return paper surveys to Nassau-Suffolk Hospital Council immediately </a:t>
            </a:r>
          </a:p>
          <a:p>
            <a:pPr lvl="1"/>
            <a:r>
              <a:rPr lang="en-US" dirty="0" smtClean="0"/>
              <a:t>Zip Code level analysis </a:t>
            </a:r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4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CBO Summit Event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Nassau County CBO Summit Event –Adelphi University 2/2/16</a:t>
            </a:r>
          </a:p>
          <a:p>
            <a:r>
              <a:rPr lang="en-US" dirty="0" smtClean="0"/>
              <a:t>Suffolk County CBO Summit Event- St. Joseph’s College 2/10/16</a:t>
            </a:r>
          </a:p>
          <a:p>
            <a:r>
              <a:rPr lang="en-US" dirty="0" smtClean="0"/>
              <a:t>Qualitative Data Analysis and Final Reports</a:t>
            </a:r>
          </a:p>
        </p:txBody>
      </p:sp>
    </p:spTree>
    <p:extLst>
      <p:ext uri="{BB962C8B-B14F-4D97-AF65-F5344CB8AC3E}">
        <p14:creationId xmlns:p14="http://schemas.microsoft.com/office/powerpoint/2010/main" val="93372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399" y="127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 Cares Healthy Food Donation Drive</a:t>
            </a:r>
            <a:endParaRPr lang="en-US" dirty="0"/>
          </a:p>
        </p:txBody>
      </p:sp>
      <p:sp useBgFill="1">
        <p:nvSpPr>
          <p:cNvPr id="4" name="Rectangle 3"/>
          <p:cNvSpPr/>
          <p:nvPr/>
        </p:nvSpPr>
        <p:spPr>
          <a:xfrm>
            <a:off x="1905000" y="5181600"/>
            <a:ext cx="4876800" cy="15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44900"/>
            <a:ext cx="5201036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914400"/>
            <a:ext cx="5422900" cy="300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2600" y="1828800"/>
            <a:ext cx="3456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Thank you!</a:t>
            </a:r>
            <a:endParaRPr lang="en-US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889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Nassau Event 2-2-16 Adelphi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9" y="1600200"/>
            <a:ext cx="8691521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058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/>
          <p:cNvSpPr/>
          <p:nvPr/>
        </p:nvSpPr>
        <p:spPr>
          <a:xfrm>
            <a:off x="2514600" y="5638800"/>
            <a:ext cx="41148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Nassau Event Feedback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3087222"/>
              </p:ext>
            </p:extLst>
          </p:nvPr>
        </p:nvGraphicFramePr>
        <p:xfrm>
          <a:off x="228600" y="1219200"/>
          <a:ext cx="8686800" cy="4834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343400"/>
              </a:tblGrid>
              <a:tr h="95648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Aside from the options provided in question 3, were there any OTHER event components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that were important to you or your organization?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Please provide any feedback (positive or negative) about the event</a:t>
                      </a:r>
                      <a:r>
                        <a:rPr lang="en-US" sz="1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8853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Enhancing the role/partnership of local government with </a:t>
                      </a:r>
                      <a:r>
                        <a:rPr lang="en-US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Nassau 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county </a:t>
                      </a:r>
                      <a:r>
                        <a:rPr lang="en-US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CBOs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found the event to be very well-planned and organized.  I was able to share and learn a great deal of important information in a short time frame</a:t>
                      </a:r>
                      <a:r>
                        <a:rPr lang="en-US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 fontAlgn="b"/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6657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Bringing senior </a:t>
                      </a:r>
                      <a:r>
                        <a:rPr lang="en-US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caregiver issues 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the table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love learning about other organizations and connecting with them, but I didn't feel I had opportunity to do that outside of my table</a:t>
                      </a:r>
                    </a:p>
                  </a:txBody>
                  <a:tcPr marL="7620" marR="7620" marT="7620" marB="0" anchor="b"/>
                </a:tc>
              </a:tr>
              <a:tr h="8853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learning about the outstanding barriers to health care access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thought it was well put together and executed.  I thought the fact that we were able to "voice" our own experiences based on who we service was excellent and needed. </a:t>
                      </a:r>
                    </a:p>
                  </a:txBody>
                  <a:tcPr marL="7620" marR="7620" marT="7620" marB="0" anchor="b"/>
                </a:tc>
              </a:tr>
              <a:tr h="4461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opportunity for collaboration on issues of nutrition and health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was thrilled to be involved in such a comprehensive event.</a:t>
                      </a:r>
                    </a:p>
                  </a:txBody>
                  <a:tcPr marL="7620" marR="7620" marT="7620" marB="0" anchor="b"/>
                </a:tc>
              </a:tr>
              <a:tr h="885357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enjoyed it thoroughly and I felt like a part of a bigger initiative to combat similar health issues and barriers we see within our community. It was great</a:t>
                      </a:r>
                      <a:r>
                        <a:rPr lang="en-US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 fontAlgn="b"/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684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/>
          <p:nvPr/>
        </p:nvSpPr>
        <p:spPr>
          <a:xfrm>
            <a:off x="2133600" y="5257800"/>
            <a:ext cx="4572000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Nassau Event Feedback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1841500"/>
            <a:ext cx="2667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Suggestions for Improvement: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Environmental acoustics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Increased focus on senior care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More opportunity/time to network around the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55487"/>
            <a:ext cx="617790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457735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 20 total participant responses, there were </a:t>
            </a:r>
            <a:r>
              <a:rPr lang="en-US" sz="2400" b="1" i="1" u="sng" dirty="0" smtClean="0"/>
              <a:t>18 reported connections </a:t>
            </a:r>
            <a:r>
              <a:rPr lang="en-US" sz="2400" dirty="0" smtClean="0"/>
              <a:t>made among Community-Based Organizations as a result of attending the event.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4054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Suffolk Event 2-10-16 St. Josephs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371600"/>
            <a:ext cx="850779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742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/>
          <p:cNvSpPr/>
          <p:nvPr/>
        </p:nvSpPr>
        <p:spPr>
          <a:xfrm>
            <a:off x="2514600" y="5638800"/>
            <a:ext cx="41148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Suffolk Event Feedback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256936"/>
              </p:ext>
            </p:extLst>
          </p:nvPr>
        </p:nvGraphicFramePr>
        <p:xfrm>
          <a:off x="228600" y="914400"/>
          <a:ext cx="8686800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343400"/>
              </a:tblGrid>
              <a:tr h="10027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Aside from the options provided in question 3, were there any OTHER event components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that were important to you or your organization?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Please provide any feedback (positive or negative) about the event</a:t>
                      </a:r>
                      <a:r>
                        <a:rPr lang="en-US" sz="1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2285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understanding the ins and outs of other </a:t>
                      </a:r>
                      <a:r>
                        <a:rPr lang="en-US" sz="12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organizations</a:t>
                      </a:r>
                    </a:p>
                    <a:p>
                      <a:pPr algn="l" fontAlgn="b"/>
                      <a:endParaRPr lang="en-US" sz="1200" b="0" i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endParaRPr lang="en-US" sz="1200" b="0" i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endParaRPr lang="en-US" sz="1200" b="0" i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endParaRPr lang="en-US" sz="1200" b="0" i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 had wished our discussions could have progressed and unfolded, without such a time constraint... maybe another half hour would have been beneficial</a:t>
                      </a:r>
                      <a:r>
                        <a:rPr lang="en-US" sz="12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 fontAlgn="b"/>
                      <a:endParaRPr lang="en-US" sz="1200" b="0" i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endParaRPr lang="en-US" sz="1200" b="0" i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038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non-profits agencies collaborating (not competing</a:t>
                      </a:r>
                      <a:r>
                        <a:rPr lang="en-US" sz="12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l" fontAlgn="b"/>
                      <a:endParaRPr lang="en-US" sz="1200" b="0" i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endParaRPr lang="en-US" sz="1200" b="0" i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endParaRPr lang="en-US" sz="1200" b="0" i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 is important to have the opportunity to connect in common cause, especially because services here are so "silo-ed." Understanding the needs and clearly defining the problems is a huge step, but we need to really do something to address the problem.  I think this initiative shows a really promising start, but I really hope it leads us to action.</a:t>
                      </a:r>
                    </a:p>
                  </a:txBody>
                  <a:tcPr marL="7620" marR="7620" marT="7620" marB="0" anchor="b"/>
                </a:tc>
              </a:tr>
              <a:tr h="694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Understanding the initiatives being brought to the </a:t>
                      </a:r>
                      <a:r>
                        <a:rPr lang="en-US" sz="12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communities</a:t>
                      </a:r>
                    </a:p>
                    <a:p>
                      <a:pPr algn="l" fontAlgn="b"/>
                      <a:endParaRPr lang="en-US" sz="1200" b="0" i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appreciated the stenographer; knowing that what was being said has the chance of really being heard by people who maybe could make a difference in these matters</a:t>
                      </a:r>
                      <a:r>
                        <a:rPr lang="en-US" sz="12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 fontAlgn="b"/>
                      <a:endParaRPr lang="en-US" sz="1200" b="0" i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85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Learning of the health needs, as currently perceived, in the community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liked the table discussion - it was a comprehensive way to get a lot of opinions on the same subject quickly.</a:t>
                      </a:r>
                    </a:p>
                  </a:txBody>
                  <a:tcPr marL="7620" marR="7620" marT="7620" marB="0" anchor="b"/>
                </a:tc>
              </a:tr>
              <a:tr h="5818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discussing the intersection of different issues and </a:t>
                      </a:r>
                      <a:r>
                        <a:rPr lang="en-US" sz="12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populations</a:t>
                      </a:r>
                    </a:p>
                    <a:p>
                      <a:pPr algn="l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Wonderful opportunity to share </a:t>
                      </a:r>
                      <a:r>
                        <a:rPr lang="en-US" sz="12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</a:t>
                      </a:r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concerns with other CBO representatives</a:t>
                      </a:r>
                      <a:r>
                        <a:rPr lang="en-US" sz="12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 fontAlgn="b"/>
                      <a:endParaRPr lang="en-US" sz="1200" b="0" i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99138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feeling re-energized that we can, in fact, make a </a:t>
                      </a:r>
                      <a:r>
                        <a:rPr lang="en-US" sz="12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</a:t>
                      </a:r>
                    </a:p>
                    <a:p>
                      <a:pPr algn="l" fontAlgn="b"/>
                      <a:endParaRPr lang="en-US" sz="1200" b="0" i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endParaRPr lang="en-US" sz="1200" b="0" i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0413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2286000" y="5510093"/>
            <a:ext cx="4495800" cy="13479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Suffolk Event Feedback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05600" y="1828800"/>
            <a:ext cx="2286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Suggestions for Improvement: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Environmental </a:t>
            </a:r>
            <a:r>
              <a:rPr lang="en-US" dirty="0" smtClean="0"/>
              <a:t>acoustics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Request for more </a:t>
            </a:r>
            <a:r>
              <a:rPr lang="en-US" dirty="0"/>
              <a:t>opportunity/time to network around the </a:t>
            </a:r>
            <a:r>
              <a:rPr lang="en-US" dirty="0" smtClean="0"/>
              <a:t>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Concern regarding transcription recording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471493"/>
            <a:ext cx="623409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500" y="5583881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 35 total participant responses, there were 69</a:t>
            </a:r>
            <a:r>
              <a:rPr lang="en-US" sz="2400" b="1" i="1" u="sng" dirty="0" smtClean="0"/>
              <a:t> reported connections </a:t>
            </a:r>
            <a:r>
              <a:rPr lang="en-US" sz="2400" dirty="0" smtClean="0"/>
              <a:t>made among Community-Based Organizations as a result of attending the event.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5203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Walk With Ease Program</a:t>
            </a:r>
            <a:br>
              <a:rPr lang="en-US" dirty="0" smtClean="0"/>
            </a:br>
            <a:r>
              <a:rPr lang="en-US" dirty="0" smtClean="0"/>
              <a:t>Arthritis Foundation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Evidence-based program</a:t>
            </a:r>
          </a:p>
          <a:p>
            <a:r>
              <a:rPr lang="en-US" dirty="0" smtClean="0"/>
              <a:t>EAC Inc. partnership with YMCA in Glen Cove</a:t>
            </a:r>
          </a:p>
          <a:p>
            <a:r>
              <a:rPr lang="en-US" dirty="0" smtClean="0"/>
              <a:t>Nassau County Organizations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308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Population Health Improvement Program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 Budget Update</a:t>
            </a:r>
          </a:p>
          <a:p>
            <a:r>
              <a:rPr lang="en-US" dirty="0" smtClean="0"/>
              <a:t>NSHC Board Meeting, March 7, 2016</a:t>
            </a:r>
          </a:p>
          <a:p>
            <a:r>
              <a:rPr lang="en-US" dirty="0" smtClean="0"/>
              <a:t>Briefing for Legislators, March 11,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27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/>
          <a:lstStyle/>
          <a:p>
            <a:r>
              <a:rPr lang="en-US" dirty="0" smtClean="0"/>
              <a:t>Questions/Feedback?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61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April 20, 2016 2:30-4:30pm</a:t>
            </a:r>
          </a:p>
          <a:p>
            <a:r>
              <a:rPr lang="en-US" dirty="0" smtClean="0"/>
              <a:t>May 18, 2016 9:30-11:30am</a:t>
            </a:r>
          </a:p>
          <a:p>
            <a:r>
              <a:rPr lang="en-US" dirty="0" smtClean="0"/>
              <a:t>June 16, 2016 9:30-11:30am</a:t>
            </a:r>
          </a:p>
        </p:txBody>
      </p:sp>
    </p:spTree>
    <p:extLst>
      <p:ext uri="{BB962C8B-B14F-4D97-AF65-F5344CB8AC3E}">
        <p14:creationId xmlns:p14="http://schemas.microsoft.com/office/powerpoint/2010/main" val="76269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Social Media Solicitation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>
                <a:solidFill>
                  <a:srgbClr val="FFFF00"/>
                </a:solidFill>
              </a:rPr>
              <a:t>Facebook.com/</a:t>
            </a:r>
            <a:r>
              <a:rPr lang="en-US" b="1" dirty="0" err="1" smtClean="0">
                <a:solidFill>
                  <a:srgbClr val="FFFF00"/>
                </a:solidFill>
              </a:rPr>
              <a:t>LiHealthCollaborative</a:t>
            </a:r>
            <a:endParaRPr lang="en-US" b="1" dirty="0" smtClean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endParaRPr lang="en-US" b="1" dirty="0"/>
          </a:p>
          <a:p>
            <a:r>
              <a:rPr lang="en-US" dirty="0" smtClean="0"/>
              <a:t>Weekly Event Blasts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72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LIHC Member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Presentation on Collaboration: Prevention Agenda and Community Health Rankings, Albany NY- March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1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63700" y="1543050"/>
            <a:ext cx="7072313" cy="2587625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ea typeface="ＭＳ Ｐゴシック" pitchFamily="34" charset="-128"/>
              </a:rPr>
              <a:t>Anne K. Thorsen, Community Executive</a:t>
            </a:r>
            <a:br>
              <a:rPr lang="en-US" altLang="en-US" sz="2400" dirty="0" smtClean="0">
                <a:ea typeface="ＭＳ Ｐゴシック" pitchFamily="34" charset="-128"/>
              </a:rPr>
            </a:br>
            <a:r>
              <a:rPr lang="en-US" altLang="en-US" sz="2400" dirty="0" smtClean="0">
                <a:ea typeface="ＭＳ Ｐゴシック" pitchFamily="34" charset="-128"/>
              </a:rPr>
              <a:t>631-300-3166 or anne.Thorsen@cancer.org</a:t>
            </a:r>
            <a:br>
              <a:rPr lang="en-US" altLang="en-US" sz="2400" dirty="0" smtClean="0">
                <a:ea typeface="ＭＳ Ｐゴシック" pitchFamily="34" charset="-128"/>
              </a:rPr>
            </a:br>
            <a:r>
              <a:rPr lang="en-US" altLang="en-US" sz="2400" dirty="0" smtClean="0">
                <a:ea typeface="ＭＳ Ｐゴシック" pitchFamily="34" charset="-128"/>
              </a:rPr>
              <a:t/>
            </a:r>
            <a:br>
              <a:rPr lang="en-US" altLang="en-US" sz="2400" dirty="0" smtClean="0">
                <a:ea typeface="ＭＳ Ｐゴシック" pitchFamily="34" charset="-128"/>
              </a:rPr>
            </a:br>
            <a:r>
              <a:rPr lang="en-US" altLang="en-US" sz="2400" dirty="0" smtClean="0">
                <a:ea typeface="ＭＳ Ｐゴシック" pitchFamily="34" charset="-128"/>
              </a:rPr>
              <a:t>Gabrielle Andrea, Health Systems Manager, Hospitals</a:t>
            </a:r>
            <a:br>
              <a:rPr lang="en-US" altLang="en-US" sz="2400" dirty="0" smtClean="0">
                <a:ea typeface="ＭＳ Ｐゴシック" pitchFamily="34" charset="-128"/>
              </a:rPr>
            </a:br>
            <a:r>
              <a:rPr lang="en-US" altLang="en-US" sz="2400" dirty="0" smtClean="0">
                <a:ea typeface="ＭＳ Ｐゴシック" pitchFamily="34" charset="-128"/>
              </a:rPr>
              <a:t>631-300-3168 or gabrielle.andrea@cancer.org</a:t>
            </a:r>
            <a:r>
              <a:rPr lang="en-US" altLang="en-US" sz="2000" dirty="0" smtClean="0">
                <a:ea typeface="ＭＳ Ｐゴシック" pitchFamily="34" charset="-128"/>
              </a:rPr>
              <a:t/>
            </a:r>
            <a:br>
              <a:rPr lang="en-US" altLang="en-US" sz="2000" dirty="0" smtClean="0">
                <a:ea typeface="ＭＳ Ｐゴシック" pitchFamily="34" charset="-128"/>
              </a:rPr>
            </a:br>
            <a:endParaRPr lang="en-US" altLang="en-US" sz="2000" dirty="0" smtClean="0">
              <a:ea typeface="ＭＳ Ｐゴシック" pitchFamily="34" charset="-12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74938" y="3971925"/>
            <a:ext cx="5692775" cy="7524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mtClean="0">
                <a:ea typeface="ＭＳ Ｐゴシック" pitchFamily="34" charset="-128"/>
              </a:rPr>
              <a:t>American Cancer Society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375" y="6254750"/>
            <a:ext cx="3168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>
                <a:latin typeface="+mn-lt"/>
                <a:ea typeface="ＭＳ Ｐゴシック" charset="-128"/>
              </a:rPr>
              <a:t>Reviewed January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ociety_TV_for_mid-March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7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016000"/>
            <a:ext cx="8170331" cy="459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5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:\Users\debbieguarnella\Desktop\CRC PP Presentation 2016\CRC_short_slides_103114.kss.ab(kss1-27-16)\smaller without backgrounds\Slide23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771525"/>
            <a:ext cx="7389812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LIHC/PHIP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Academic Partners</a:t>
            </a:r>
          </a:p>
          <a:p>
            <a:pPr lvl="1"/>
            <a:r>
              <a:rPr lang="en-US" dirty="0" smtClean="0"/>
              <a:t>PHIP Public Health Intern Academic Project</a:t>
            </a:r>
          </a:p>
          <a:p>
            <a:pPr lvl="2"/>
            <a:r>
              <a:rPr lang="en-US" dirty="0" smtClean="0"/>
              <a:t>Survey Deadline Extension- April 11, 2016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22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LIHC/PHIP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Working Documents</a:t>
            </a:r>
          </a:p>
          <a:p>
            <a:pPr lvl="1"/>
            <a:r>
              <a:rPr lang="en-US" dirty="0" smtClean="0"/>
              <a:t>Strategic Plan-Draft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PHIP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F2FD.tmp">
  <a:themeElements>
    <a:clrScheme name="">
      <a:dk1>
        <a:srgbClr val="0038A8"/>
      </a:dk1>
      <a:lt1>
        <a:srgbClr val="FFFFFF"/>
      </a:lt1>
      <a:dk2>
        <a:srgbClr val="0038A8"/>
      </a:dk2>
      <a:lt2>
        <a:srgbClr val="808080"/>
      </a:lt2>
      <a:accent1>
        <a:srgbClr val="C41E3A"/>
      </a:accent1>
      <a:accent2>
        <a:srgbClr val="F9A71D"/>
      </a:accent2>
      <a:accent3>
        <a:srgbClr val="FFFFFF"/>
      </a:accent3>
      <a:accent4>
        <a:srgbClr val="002E8F"/>
      </a:accent4>
      <a:accent5>
        <a:srgbClr val="DEABAE"/>
      </a:accent5>
      <a:accent6>
        <a:srgbClr val="E29719"/>
      </a:accent6>
      <a:hlink>
        <a:srgbClr val="00838C"/>
      </a:hlink>
      <a:folHlink>
        <a:srgbClr val="ABCB25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pt526.tmp">
  <a:themeElements>
    <a:clrScheme name="">
      <a:dk1>
        <a:srgbClr val="0038A8"/>
      </a:dk1>
      <a:lt1>
        <a:srgbClr val="FFFFFF"/>
      </a:lt1>
      <a:dk2>
        <a:srgbClr val="0038A8"/>
      </a:dk2>
      <a:lt2>
        <a:srgbClr val="808080"/>
      </a:lt2>
      <a:accent1>
        <a:srgbClr val="C41E3A"/>
      </a:accent1>
      <a:accent2>
        <a:srgbClr val="F9A71D"/>
      </a:accent2>
      <a:accent3>
        <a:srgbClr val="FFFFFF"/>
      </a:accent3>
      <a:accent4>
        <a:srgbClr val="002E8F"/>
      </a:accent4>
      <a:accent5>
        <a:srgbClr val="DEABAE"/>
      </a:accent5>
      <a:accent6>
        <a:srgbClr val="E29719"/>
      </a:accent6>
      <a:hlink>
        <a:srgbClr val="00838C"/>
      </a:hlink>
      <a:folHlink>
        <a:srgbClr val="ABCB25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LIPHIP</Template>
  <TotalTime>2759</TotalTime>
  <Words>869</Words>
  <Application>Microsoft Office PowerPoint</Application>
  <PresentationFormat>On-screen Show (4:3)</PresentationFormat>
  <Paragraphs>120</Paragraphs>
  <Slides>29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LIPHIP</vt:lpstr>
      <vt:lpstr>pptF2FD.tmp</vt:lpstr>
      <vt:lpstr>ppt526.tmp</vt:lpstr>
      <vt:lpstr> Long Island Population Health Improvement Project (LIPHIP)</vt:lpstr>
      <vt:lpstr>LI Cares Healthy Food Donation Drive</vt:lpstr>
      <vt:lpstr>Communications</vt:lpstr>
      <vt:lpstr>LIHC Member Presentation</vt:lpstr>
      <vt:lpstr>Anne K. Thorsen, Community Executive 631-300-3166 or anne.Thorsen@cancer.org  Gabrielle Andrea, Health Systems Manager, Hospitals 631-300-3168 or gabrielle.andrea@cancer.org </vt:lpstr>
      <vt:lpstr>PowerPoint Presentation</vt:lpstr>
      <vt:lpstr>PowerPoint Presentation</vt:lpstr>
      <vt:lpstr>LIHC/PHIP Updates</vt:lpstr>
      <vt:lpstr>LIHC/PHIP Updates</vt:lpstr>
      <vt:lpstr>LIHC/PHIP Updates</vt:lpstr>
      <vt:lpstr>PowerPoint Presentation</vt:lpstr>
      <vt:lpstr>Association for Mental Health &amp; Wellness: First Aid Training</vt:lpstr>
      <vt:lpstr>LIHC/PHIP Updates</vt:lpstr>
      <vt:lpstr>Data Updates</vt:lpstr>
      <vt:lpstr>PQI 92: Nassau County</vt:lpstr>
      <vt:lpstr>PQI 92: Suffolk County</vt:lpstr>
      <vt:lpstr>PHIP Workgroups</vt:lpstr>
      <vt:lpstr>Community Needs Assessments</vt:lpstr>
      <vt:lpstr>CBO Summit Event Update</vt:lpstr>
      <vt:lpstr>Nassau Event 2-2-16 Adelphi</vt:lpstr>
      <vt:lpstr>Nassau Event Feedback</vt:lpstr>
      <vt:lpstr>Nassau Event Feedback</vt:lpstr>
      <vt:lpstr>Suffolk Event 2-10-16 St. Josephs</vt:lpstr>
      <vt:lpstr>Suffolk Event Feedback</vt:lpstr>
      <vt:lpstr>Suffolk Event Feedback</vt:lpstr>
      <vt:lpstr>Walk With Ease Program Arthritis Foundation</vt:lpstr>
      <vt:lpstr>Population Health Improvement Program Updates</vt:lpstr>
      <vt:lpstr>Questions/Feedback?</vt:lpstr>
      <vt:lpstr>Upcoming Meetings</vt:lpstr>
    </vt:vector>
  </TitlesOfParts>
  <Company>Healthcare Association of New York State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 Island Population Health Improvement Project (LIPHIP)</dc:title>
  <dc:creator>Admin</dc:creator>
  <cp:lastModifiedBy>Admin</cp:lastModifiedBy>
  <cp:revision>81</cp:revision>
  <cp:lastPrinted>2016-03-07T17:15:34Z</cp:lastPrinted>
  <dcterms:created xsi:type="dcterms:W3CDTF">2015-10-19T13:50:18Z</dcterms:created>
  <dcterms:modified xsi:type="dcterms:W3CDTF">2016-03-16T20:04:17Z</dcterms:modified>
</cp:coreProperties>
</file>